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Questrial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Questrial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Shape 5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Shape 5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Shape 55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28713" y="217646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123950" y="4021138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333375" y="448151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90500" y="9525"/>
              <a:ext cx="152400" cy="908050"/>
            </a:xfrm>
            <a:custGeom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Shape 61"/>
            <p:cNvSpPr/>
            <p:nvPr/>
          </p:nvSpPr>
          <p:spPr>
            <a:xfrm>
              <a:off x="1290638" y="14288"/>
              <a:ext cx="376238" cy="1801813"/>
            </a:xfrm>
            <a:custGeom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Shape 62"/>
            <p:cNvSpPr/>
            <p:nvPr/>
          </p:nvSpPr>
          <p:spPr>
            <a:xfrm>
              <a:off x="1600200" y="1801813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1381125" y="9525"/>
              <a:ext cx="371475" cy="1425575"/>
            </a:xfrm>
            <a:custGeom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Shape 64"/>
            <p:cNvSpPr/>
            <p:nvPr/>
          </p:nvSpPr>
          <p:spPr>
            <a:xfrm>
              <a:off x="1643063" y="0"/>
              <a:ext cx="152400" cy="912813"/>
            </a:xfrm>
            <a:custGeom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Shape 65"/>
            <p:cNvSpPr/>
            <p:nvPr/>
          </p:nvSpPr>
          <p:spPr>
            <a:xfrm>
              <a:off x="1685925" y="142081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1685925" y="90328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1743075" y="4763"/>
              <a:ext cx="419100" cy="522288"/>
            </a:xfrm>
            <a:custGeom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Shape 68"/>
            <p:cNvSpPr/>
            <p:nvPr/>
          </p:nvSpPr>
          <p:spPr>
            <a:xfrm>
              <a:off x="2119313" y="488950"/>
              <a:ext cx="161925" cy="147638"/>
            </a:xfrm>
            <a:custGeom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52500" y="4763"/>
              <a:ext cx="152400" cy="908050"/>
            </a:xfrm>
            <a:custGeom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Shape 70"/>
            <p:cNvSpPr/>
            <p:nvPr/>
          </p:nvSpPr>
          <p:spPr>
            <a:xfrm>
              <a:off x="866775" y="90328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890588" y="155416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738188" y="5622925"/>
              <a:ext cx="338138" cy="1216025"/>
            </a:xfrm>
            <a:custGeom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Shape 73"/>
            <p:cNvSpPr/>
            <p:nvPr/>
          </p:nvSpPr>
          <p:spPr>
            <a:xfrm>
              <a:off x="647700" y="5480050"/>
              <a:ext cx="157163" cy="157163"/>
            </a:xfrm>
            <a:custGeom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6675" y="90328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0" y="3897313"/>
              <a:ext cx="133350" cy="266700"/>
            </a:xfrm>
            <a:custGeom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Shape 76"/>
            <p:cNvSpPr/>
            <p:nvPr/>
          </p:nvSpPr>
          <p:spPr>
            <a:xfrm>
              <a:off x="66675" y="4149725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0" y="1644650"/>
              <a:ext cx="133350" cy="269875"/>
            </a:xfrm>
            <a:custGeom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Shape 78"/>
            <p:cNvSpPr/>
            <p:nvPr/>
          </p:nvSpPr>
          <p:spPr>
            <a:xfrm>
              <a:off x="66675" y="146843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695325" y="4763"/>
              <a:ext cx="309563" cy="1558925"/>
            </a:xfrm>
            <a:custGeom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Shape 80"/>
            <p:cNvSpPr/>
            <p:nvPr/>
          </p:nvSpPr>
          <p:spPr>
            <a:xfrm>
              <a:off x="57150" y="4881563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38113" y="5060950"/>
              <a:ext cx="304800" cy="1778000"/>
            </a:xfrm>
            <a:custGeom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Shape 82"/>
            <p:cNvSpPr/>
            <p:nvPr/>
          </p:nvSpPr>
          <p:spPr>
            <a:xfrm>
              <a:off x="561975" y="6430963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76200" y="6430963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0" y="5978525"/>
              <a:ext cx="190500" cy="461963"/>
            </a:xfrm>
            <a:custGeom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Shape 86"/>
            <p:cNvSpPr/>
            <p:nvPr/>
          </p:nvSpPr>
          <p:spPr>
            <a:xfrm>
              <a:off x="1014413" y="1801813"/>
              <a:ext cx="214313" cy="755650"/>
            </a:xfrm>
            <a:custGeom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Shape 87"/>
            <p:cNvSpPr/>
            <p:nvPr/>
          </p:nvSpPr>
          <p:spPr>
            <a:xfrm>
              <a:off x="938213" y="2547938"/>
              <a:ext cx="166688" cy="160338"/>
            </a:xfrm>
            <a:custGeom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95313" y="4763"/>
              <a:ext cx="638175" cy="4025900"/>
            </a:xfrm>
            <a:custGeom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Shape 89"/>
            <p:cNvSpPr/>
            <p:nvPr/>
          </p:nvSpPr>
          <p:spPr>
            <a:xfrm>
              <a:off x="1223963" y="1382713"/>
              <a:ext cx="142875" cy="476250"/>
            </a:xfrm>
            <a:custGeom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Shape 90"/>
            <p:cNvSpPr/>
            <p:nvPr/>
          </p:nvSpPr>
          <p:spPr>
            <a:xfrm>
              <a:off x="1300163" y="1849438"/>
              <a:ext cx="109538" cy="107950"/>
            </a:xfrm>
            <a:custGeom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280988" y="3417888"/>
              <a:ext cx="142875" cy="474663"/>
            </a:xfrm>
            <a:custGeom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Shape 92"/>
            <p:cNvSpPr/>
            <p:nvPr/>
          </p:nvSpPr>
          <p:spPr>
            <a:xfrm>
              <a:off x="238125" y="3883025"/>
              <a:ext cx="109538" cy="109538"/>
            </a:xfrm>
            <a:custGeom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763" y="2166938"/>
              <a:ext cx="114300" cy="452438"/>
            </a:xfrm>
            <a:custGeom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Shape 94"/>
            <p:cNvSpPr/>
            <p:nvPr/>
          </p:nvSpPr>
          <p:spPr>
            <a:xfrm>
              <a:off x="52388" y="2066925"/>
              <a:ext cx="109538" cy="109538"/>
            </a:xfrm>
            <a:custGeom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1319213" y="5041900"/>
              <a:ext cx="371475" cy="1801813"/>
            </a:xfrm>
            <a:custGeom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Shape 97"/>
            <p:cNvSpPr/>
            <p:nvPr/>
          </p:nvSpPr>
          <p:spPr>
            <a:xfrm>
              <a:off x="1147763" y="448151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819150" y="3983038"/>
              <a:ext cx="347663" cy="2860675"/>
            </a:xfrm>
            <a:custGeom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Shape 99"/>
            <p:cNvSpPr/>
            <p:nvPr/>
          </p:nvSpPr>
          <p:spPr>
            <a:xfrm>
              <a:off x="728663" y="3806825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1624013" y="4867275"/>
              <a:ext cx="190500" cy="188913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1404938" y="5422900"/>
              <a:ext cx="371475" cy="1425575"/>
            </a:xfrm>
            <a:custGeom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Shape 102"/>
            <p:cNvSpPr/>
            <p:nvPr/>
          </p:nvSpPr>
          <p:spPr>
            <a:xfrm>
              <a:off x="1666875" y="5945188"/>
              <a:ext cx="152400" cy="912813"/>
            </a:xfrm>
            <a:custGeom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Shape 103"/>
            <p:cNvSpPr/>
            <p:nvPr/>
          </p:nvSpPr>
          <p:spPr>
            <a:xfrm>
              <a:off x="1709738" y="5246688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1709738" y="5764213"/>
              <a:ext cx="190500" cy="190500"/>
            </a:xfrm>
            <a:custGeom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766888" y="6330950"/>
              <a:ext cx="419100" cy="527050"/>
            </a:xfrm>
            <a:custGeom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Shape 106"/>
            <p:cNvSpPr/>
            <p:nvPr/>
          </p:nvSpPr>
          <p:spPr>
            <a:xfrm>
              <a:off x="2147888" y="6221413"/>
              <a:ext cx="157163" cy="147638"/>
            </a:xfrm>
            <a:custGeom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04825" y="9525"/>
              <a:ext cx="233363" cy="5103813"/>
            </a:xfrm>
            <a:custGeom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Shape 108"/>
            <p:cNvSpPr/>
            <p:nvPr/>
          </p:nvSpPr>
          <p:spPr>
            <a:xfrm>
              <a:off x="633413" y="5103813"/>
              <a:ext cx="185738" cy="185738"/>
            </a:xfrm>
            <a:custGeom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Shape 109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estrial"/>
              <a:buNone/>
              <a:defRPr b="0" i="0" sz="4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Shape 167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lang="en-US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Questrial"/>
              <a:buNone/>
            </a:pPr>
            <a:r>
              <a:rPr b="0" lang="en-US" sz="800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7" name="Shape 207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0" name="Shape 210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3" name="Shape 213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0" name="Shape 16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0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sz="105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Shape 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Sha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Shape 9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Shape 1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Shape 1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Shape 1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Shape 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Shape 1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Shape 1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Shape 16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Shape 19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Shape 2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Shape 2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Shape 2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Shape 2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Shape 2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Shape 2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Shape 29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Shape 3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Shape 3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Shape 3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Shape 3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Shape 3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Shape 4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Shape 4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Shape 4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Questrial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LUMI</a:t>
            </a:r>
            <a:endParaRPr b="0" i="0" sz="72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" name="Shape 235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Arial"/>
              <a:buNone/>
            </a:pPr>
            <a:r>
              <a:rPr b="0" i="0" lang="en-US" sz="2000" u="none" cap="none" strike="noStrike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A BABY MONITOR PROJECT BUILD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00" y="152425"/>
            <a:ext cx="3581800" cy="63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5100" y="128475"/>
            <a:ext cx="3581800" cy="6357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9300" y="128475"/>
            <a:ext cx="3581800" cy="6357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113" y="1914500"/>
            <a:ext cx="9992625" cy="475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125" y="543025"/>
            <a:ext cx="4287600" cy="12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PROJECT SUCCESS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PROBLEMS WITH COMMERCIALIZATION</a:t>
            </a:r>
            <a:endParaRPr sz="3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-US" sz="3000"/>
              <a:t>READY TO SCALE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1143001" y="2202390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INTRODUCTION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522173" y="2852281"/>
            <a:ext cx="604007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BABY MONITOR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IN COLLABORATION WITH INTERACTIVE MEDIA PROGRAM</a:t>
            </a:r>
            <a:endParaRPr/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PLANS TO WORK WITH ANDROID APP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975" y="365476"/>
            <a:ext cx="3369875" cy="61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</a:t>
            </a:r>
            <a:r>
              <a:rPr lang="en-US"/>
              <a:t>PROPOSAL</a:t>
            </a:r>
            <a:endParaRPr/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TO UTILIZE THE SENSORS IN CONCERT</a:t>
            </a:r>
            <a:endParaRPr/>
          </a:p>
          <a:p>
            <a:pPr indent="-228600" lvl="0" marL="2286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LISTENS TO THE BABY’S CRYING</a:t>
            </a:r>
            <a:endParaRPr/>
          </a:p>
          <a:p>
            <a:pPr indent="-228600" lvl="0" marL="2286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REACTS TO </a:t>
            </a:r>
            <a:r>
              <a:rPr lang="en-US"/>
              <a:t>LOW </a:t>
            </a: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LIGHT LEVELS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BUDGET</a:t>
            </a:r>
            <a:endParaRPr b="0" i="0" sz="36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NEOPIXEL 			$10.99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SOUND SENSOR 		$3.02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LIGHT SENSOR			$8.99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RASPBERRY PI 3 KIT		$99.99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550"/>
              <a:buFont typeface="Arial"/>
              <a:buChar char="•"/>
            </a:pPr>
            <a:r>
              <a:rPr b="0" i="0" lang="en-US" sz="2040" u="none" cap="none" strike="sng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PROXIMITY SENSOR</a:t>
            </a:r>
            <a:r>
              <a:rPr b="0" i="0" lang="en-US" sz="2040" u="none" cap="none" strike="noStrike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		$7.81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None/>
            </a:pPr>
            <a:r>
              <a:rPr b="0" i="0" lang="en-US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 SUBTOTAL 			$122.99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None/>
            </a:pPr>
            <a:r>
              <a:rPr b="0" i="0" lang="en-US" sz="204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 TOTAL				$138.98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25" y="162300"/>
            <a:ext cx="11301475" cy="61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825"/>
            <a:ext cx="11887200" cy="3877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PREVIOUS COURSE KNOWLEDGE</a:t>
            </a:r>
            <a:endParaRPr/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1141400" y="1864700"/>
            <a:ext cx="9906000" cy="4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 101	ELECTRIC CIRCUITS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 150	ELECTRONIC DEVICES AND CIRCUITS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 104	PROGRAMMING FUNDAMENTALS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CENG 212	PROGRAMMING TECHNIQUES IN JAVA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 153	TECHNICAL C</a:t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lang="en-US"/>
              <a:t>CENG 319 	SOFTWARE PROJECT</a:t>
            </a:r>
            <a:endParaRPr/>
          </a:p>
          <a:p>
            <a:pPr indent="-381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038" y="152400"/>
            <a:ext cx="7531923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estrial"/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SENSORS &amp; REACTORS</a:t>
            </a:r>
            <a:endParaRPr/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NEOPIXEL RING </a:t>
            </a:r>
            <a:b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</a:br>
            <a:endParaRPr b="0" i="0" sz="24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SOUND DETECTOR</a:t>
            </a:r>
            <a:endParaRPr/>
          </a:p>
          <a:p>
            <a:pPr indent="-69850" lvl="1" marL="685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LIGHT DETECTOR</a:t>
            </a:r>
            <a:endParaRPr/>
          </a:p>
        </p:txBody>
      </p:sp>
      <p:pic>
        <p:nvPicPr>
          <p:cNvPr descr="https://cdn-shop.adafruit.com/1200x900/1643-01.jpg" id="282" name="Shape 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3074" y="1344110"/>
            <a:ext cx="2414337" cy="1810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imgur.com/pa2V9Ez.png" id="283" name="Shape 2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0301" y="2269442"/>
            <a:ext cx="2580959" cy="2190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.imgur.com/WKiK5FB.png" id="284" name="Shape 2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7013" y="4540711"/>
            <a:ext cx="2277076" cy="1946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